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gemini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HealthMate: Your AI-Powered Symptom Companion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HealthMate is a revolutionary Generative AI–powered chatbot designed to be a safe and empathetic first-level companion for interpreting mild health symptoms. We provide trustworthy guidance to reduce misinformation and encourage timely professional consultation.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716" y="459462"/>
            <a:ext cx="5546408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Conclusion: Bridging the Gap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35223" y="1472803"/>
            <a:ext cx="13210461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HealthMate empowers users to make informed first-level health decisions through the power of Google's Generative AI and human-centric design.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4716" y="1284923"/>
            <a:ext cx="22860" cy="642938"/>
          </a:xfrm>
          <a:prstGeom prst="rect">
            <a:avLst/>
          </a:prstGeom>
          <a:solidFill>
            <a:srgbClr val="D75BE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716" y="2303621"/>
            <a:ext cx="6526649" cy="65266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6655" y="2282785"/>
            <a:ext cx="235874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Our Mission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26655" y="2744629"/>
            <a:ext cx="652664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bridge the critical gap between confusing self-diagnosis and necessary professional healthcare by providing safe, educational, and timely guidance.</a:t>
            </a:r>
            <a:endParaRPr lang="en-US" sz="130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655" y="3466862"/>
            <a:ext cx="1923574" cy="4594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213" y="593408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Challenge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55213" y="1234321"/>
            <a:ext cx="13119973" cy="3808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950"/>
              </a:lnSpc>
              <a:buNone/>
            </a:pPr>
            <a:r>
              <a:rPr lang="en-US" sz="119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Digital Health Gap</a:t>
            </a:r>
            <a:endParaRPr lang="en-US" sz="11950" dirty="0"/>
          </a:p>
        </p:txBody>
      </p:sp>
      <p:sp>
        <p:nvSpPr>
          <p:cNvPr id="4" name="Shape 2"/>
          <p:cNvSpPr/>
          <p:nvPr/>
        </p:nvSpPr>
        <p:spPr>
          <a:xfrm>
            <a:off x="755213" y="5366028"/>
            <a:ext cx="13119973" cy="2274570"/>
          </a:xfrm>
          <a:prstGeom prst="roundRect">
            <a:avLst>
              <a:gd name="adj" fmla="val 398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2833" y="5373648"/>
            <a:ext cx="4368165" cy="2259330"/>
          </a:xfrm>
          <a:prstGeom prst="roundRect">
            <a:avLst>
              <a:gd name="adj" fmla="val 4012"/>
            </a:avLst>
          </a:prstGeom>
          <a:solidFill>
            <a:srgbClr val="F4D4F7"/>
          </a:solidFill>
          <a:ln/>
        </p:spPr>
      </p:sp>
      <p:sp>
        <p:nvSpPr>
          <p:cNvPr id="6" name="Text 4"/>
          <p:cNvSpPr/>
          <p:nvPr/>
        </p:nvSpPr>
        <p:spPr>
          <a:xfrm>
            <a:off x="978575" y="5589389"/>
            <a:ext cx="26174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Delayed Consultation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78575" y="6036112"/>
            <a:ext cx="3936682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People often postpone seeing a doctor for minor, yet persistent, symptoms like fatigue or mild fever.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30998" y="5373648"/>
            <a:ext cx="4368284" cy="2259330"/>
          </a:xfrm>
          <a:prstGeom prst="rect">
            <a:avLst/>
          </a:prstGeom>
          <a:solidFill>
            <a:srgbClr val="F4D4F7"/>
          </a:solidFill>
          <a:ln/>
        </p:spPr>
      </p:sp>
      <p:sp>
        <p:nvSpPr>
          <p:cNvPr id="9" name="Shape 7"/>
          <p:cNvSpPr/>
          <p:nvPr/>
        </p:nvSpPr>
        <p:spPr>
          <a:xfrm>
            <a:off x="5130998" y="5373648"/>
            <a:ext cx="30480" cy="2259330"/>
          </a:xfrm>
          <a:prstGeom prst="roundRect">
            <a:avLst>
              <a:gd name="adj" fmla="val 297366"/>
            </a:avLst>
          </a:prstGeom>
          <a:solidFill>
            <a:srgbClr val="DABADD"/>
          </a:solidFill>
          <a:ln/>
        </p:spPr>
      </p:sp>
      <p:sp>
        <p:nvSpPr>
          <p:cNvPr id="10" name="Text 8"/>
          <p:cNvSpPr/>
          <p:nvPr/>
        </p:nvSpPr>
        <p:spPr>
          <a:xfrm>
            <a:off x="5346740" y="5589389"/>
            <a:ext cx="291917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Misinformation &amp; Panic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346740" y="6036112"/>
            <a:ext cx="3936802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Unfiltered online symptom searches frequently lead to inaccurate, fearful, and often harmful self-diagnoses.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499283" y="5373648"/>
            <a:ext cx="4368284" cy="2259330"/>
          </a:xfrm>
          <a:prstGeom prst="rect">
            <a:avLst/>
          </a:prstGeom>
          <a:solidFill>
            <a:srgbClr val="F4D4F7"/>
          </a:solidFill>
          <a:ln/>
        </p:spPr>
      </p:sp>
      <p:sp>
        <p:nvSpPr>
          <p:cNvPr id="13" name="Shape 11"/>
          <p:cNvSpPr/>
          <p:nvPr/>
        </p:nvSpPr>
        <p:spPr>
          <a:xfrm>
            <a:off x="9499283" y="5373648"/>
            <a:ext cx="30480" cy="2259330"/>
          </a:xfrm>
          <a:prstGeom prst="roundRect">
            <a:avLst>
              <a:gd name="adj" fmla="val 297366"/>
            </a:avLst>
          </a:prstGeom>
          <a:solidFill>
            <a:srgbClr val="DABADD"/>
          </a:solidFill>
          <a:ln/>
        </p:spPr>
      </p:sp>
      <p:sp>
        <p:nvSpPr>
          <p:cNvPr id="14" name="Text 12"/>
          <p:cNvSpPr/>
          <p:nvPr/>
        </p:nvSpPr>
        <p:spPr>
          <a:xfrm>
            <a:off x="9715024" y="5589389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Lack of Trust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715024" y="6036112"/>
            <a:ext cx="3936802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public needs an accessible, trustworthy, and empathetic digital assistant for basic health awareness and guidance.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187" y="749856"/>
            <a:ext cx="5892522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HealthMate Solution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3187" y="1680210"/>
            <a:ext cx="7677626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HealthMate is a Generative AI companion that responsibly interprets user symptoms, providing educational guidance—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 a diagnosis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3187" y="2900601"/>
            <a:ext cx="3734038" cy="2195393"/>
          </a:xfrm>
          <a:prstGeom prst="roundRect">
            <a:avLst>
              <a:gd name="adj" fmla="val 4998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87" y="2877741"/>
            <a:ext cx="3734038" cy="9144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86395"/>
            <a:ext cx="628412" cy="6284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74476" y="2743438"/>
            <a:ext cx="251341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965478" y="3424238"/>
            <a:ext cx="246459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Interpret Symptoms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965478" y="3857863"/>
            <a:ext cx="3269456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input (text, voice, or image) to understand the user's situation.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4676656" y="2900601"/>
            <a:ext cx="3734157" cy="2195393"/>
          </a:xfrm>
          <a:prstGeom prst="roundRect">
            <a:avLst>
              <a:gd name="adj" fmla="val 4998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56" y="2877741"/>
            <a:ext cx="3734157" cy="91440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469" y="2586395"/>
            <a:ext cx="628412" cy="6284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417945" y="2743438"/>
            <a:ext cx="251341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908947" y="3424238"/>
            <a:ext cx="246459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Provide Guidance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4908947" y="3857863"/>
            <a:ext cx="3269575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Offers structured, easy-to-understand explanations of possible causes and safe self-care tips.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733187" y="5619631"/>
            <a:ext cx="7677626" cy="1860113"/>
          </a:xfrm>
          <a:prstGeom prst="roundRect">
            <a:avLst>
              <a:gd name="adj" fmla="val 589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87" y="5596771"/>
            <a:ext cx="7677626" cy="91440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794" y="5305425"/>
            <a:ext cx="628412" cy="62841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446270" y="5462468"/>
            <a:ext cx="251341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1" name="Text 12"/>
          <p:cNvSpPr/>
          <p:nvPr/>
        </p:nvSpPr>
        <p:spPr>
          <a:xfrm>
            <a:off x="965478" y="6143268"/>
            <a:ext cx="246459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Triage &amp; Alert</a:t>
            </a:r>
            <a:endParaRPr lang="en-US" sz="1900" dirty="0"/>
          </a:p>
        </p:txBody>
      </p:sp>
      <p:sp>
        <p:nvSpPr>
          <p:cNvPr id="22" name="Text 13"/>
          <p:cNvSpPr/>
          <p:nvPr/>
        </p:nvSpPr>
        <p:spPr>
          <a:xfrm>
            <a:off x="965478" y="6576893"/>
            <a:ext cx="7213044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Instantly detects emergency keywords and prompts the user to seek immediate professional help.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111" y="547688"/>
            <a:ext cx="11425238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Core Features: Structured &amp; Empathetic Responses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111" y="1656278"/>
            <a:ext cx="5003006" cy="50030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7111" y="6883360"/>
            <a:ext cx="5003006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AI is trained to deliver empathetic communication, ensuring explanations are user-friendly and supportive.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3512" y="1656278"/>
            <a:ext cx="448151" cy="448151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840736" y="169354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Versatile Input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840736" y="2244090"/>
            <a:ext cx="710017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Accepts text or voice descriptions of symptoms, plus optional image uploads (e.g., rashes or swelling).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3512" y="3279577"/>
            <a:ext cx="448151" cy="448151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840736" y="331684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Clear Structure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840736" y="3867388"/>
            <a:ext cx="710017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Responses are organized into three clear sections: Possible Causes, Safe Self-Care Tips, and a clear "When to See a Doctor" recommendation.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3512" y="4902875"/>
            <a:ext cx="448151" cy="448151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840736" y="4940141"/>
            <a:ext cx="2846784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840736" y="5490686"/>
            <a:ext cx="710017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Initially supports English and Hindi to serve a broad audience.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93512" y="6207562"/>
            <a:ext cx="448151" cy="448151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840736" y="624482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Safety First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840736" y="6795373"/>
            <a:ext cx="710017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Built-in emergency detection for critical keywords (like "chest pain" or "fainting") triggers immediate alerts.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4852"/>
            <a:ext cx="121418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Technical Foundation: Powered by Google AI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5761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HealthMate leverages the robust, scalable tools within the Google ecosystem for reliable performance and advanced intelligence.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3509843"/>
            <a:ext cx="718066" cy="71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4527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AI &amp; 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022652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Utilizes Google Gemini Pro API for sophisticated text and image understanding, plus Vertex AI for context management.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776" y="3509843"/>
            <a:ext cx="718066" cy="7180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4527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502265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stable Python Flask API handles user requests and routes information securely through the system.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3828" y="3509843"/>
            <a:ext cx="718066" cy="718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4527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Scalable Hosting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5022652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Deployed on Google Cloud Run or Render for high availability and scalable performance under growing user demand.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982" y="632460"/>
            <a:ext cx="13020437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HealthMate Workflow: From Symptom to Guidance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2445425"/>
            <a:ext cx="12603361" cy="47292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76796" y="3650057"/>
            <a:ext cx="651004" cy="6510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96792" y="5865302"/>
            <a:ext cx="1900931" cy="688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Emergency Check</a:t>
            </a:r>
            <a:endParaRPr lang="en-US" sz="12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3510" y="3651278"/>
            <a:ext cx="651004" cy="65100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01096" y="5865302"/>
            <a:ext cx="1900932" cy="688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Structured Response</a:t>
            </a:r>
            <a:endParaRPr lang="en-US" sz="12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835" y="3651278"/>
            <a:ext cx="651004" cy="65100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8421" y="6037412"/>
            <a:ext cx="1900932" cy="344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Analyze Data</a:t>
            </a:r>
            <a:endParaRPr lang="en-US" sz="12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8160" y="3651278"/>
            <a:ext cx="651004" cy="65100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35746" y="5865302"/>
            <a:ext cx="1900932" cy="688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Secure Processing</a:t>
            </a:r>
            <a:endParaRPr lang="en-US" sz="12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2465" y="3651278"/>
            <a:ext cx="651004" cy="651004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600991" y="5865302"/>
            <a:ext cx="1900932" cy="688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Describe Symptoms</a:t>
            </a:r>
            <a:endParaRPr lang="en-US" sz="1250" dirty="0"/>
          </a:p>
        </p:txBody>
      </p:sp>
      <p:sp>
        <p:nvSpPr>
          <p:cNvPr id="14" name="Text 6"/>
          <p:cNvSpPr/>
          <p:nvPr/>
        </p:nvSpPr>
        <p:spPr>
          <a:xfrm>
            <a:off x="804982" y="7433429"/>
            <a:ext cx="1302043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process ensures rapid, accurate analysis and prioritizes user safety by immediately escalating detected emergencies.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563" y="1508165"/>
            <a:ext cx="10208776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Target Users: Who Benefits from HealthMate?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83" y="2619018"/>
            <a:ext cx="4302085" cy="238482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217" y="2619018"/>
            <a:ext cx="4302085" cy="238482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51" y="2619018"/>
            <a:ext cx="4302085" cy="238482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096" y="5362396"/>
            <a:ext cx="298013" cy="29801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341358" y="5356146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Students</a:t>
            </a:r>
            <a:endParaRPr lang="en-US" sz="1800" dirty="0"/>
          </a:p>
        </p:txBody>
      </p:sp>
      <p:sp>
        <p:nvSpPr>
          <p:cNvPr id="8" name="Text 2"/>
          <p:cNvSpPr/>
          <p:nvPr/>
        </p:nvSpPr>
        <p:spPr>
          <a:xfrm>
            <a:off x="1341358" y="5767626"/>
            <a:ext cx="3601641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quick, reliable understanding of common issues like stress, minor injuries, or seasonal sickness.</a:t>
            </a:r>
            <a:endParaRPr lang="en-US" sz="15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896" y="5362396"/>
            <a:ext cx="298013" cy="298013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837158" y="5356146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Families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5837158" y="5767626"/>
            <a:ext cx="3601760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initial interpretation of symptoms affecting children or elderly relatives before deciding on next steps.</a:t>
            </a:r>
            <a:endParaRPr lang="en-US" sz="15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61815" y="5362396"/>
            <a:ext cx="298013" cy="29801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0333077" y="5356146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General Public</a:t>
            </a:r>
            <a:endParaRPr lang="en-US" sz="1800" dirty="0"/>
          </a:p>
        </p:txBody>
      </p:sp>
      <p:sp>
        <p:nvSpPr>
          <p:cNvPr id="14" name="Text 6"/>
          <p:cNvSpPr/>
          <p:nvPr/>
        </p:nvSpPr>
        <p:spPr>
          <a:xfrm>
            <a:off x="10333077" y="5767626"/>
            <a:ext cx="3601641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Anyone seeking trustworthy, easy-to-understand first-level health awareness guidance.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84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484" y="530423"/>
            <a:ext cx="7793831" cy="113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Expected Impact: Redefining Health Access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61484" y="1954411"/>
            <a:ext cx="7793831" cy="1139428"/>
          </a:xfrm>
          <a:prstGeom prst="roundRect">
            <a:avLst>
              <a:gd name="adj" fmla="val 9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624" y="1954411"/>
            <a:ext cx="91440" cy="11394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45806" y="2170152"/>
            <a:ext cx="261997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Boost Health Awareness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445806" y="2569488"/>
            <a:ext cx="729376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Increases digital health literacy and reduces the spread of online misinformation.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61484" y="3286720"/>
            <a:ext cx="7793831" cy="1139428"/>
          </a:xfrm>
          <a:prstGeom prst="roundRect">
            <a:avLst>
              <a:gd name="adj" fmla="val 9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624" y="3286720"/>
            <a:ext cx="91440" cy="11394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45806" y="3502462"/>
            <a:ext cx="235100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Encourage Early Care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445806" y="3901797"/>
            <a:ext cx="729376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Promotes timely and appropriate medical consultation, improving health outcomes.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161484" y="4619030"/>
            <a:ext cx="7793831" cy="1448038"/>
          </a:xfrm>
          <a:prstGeom prst="roundRect">
            <a:avLst>
              <a:gd name="adj" fmla="val 757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624" y="4619030"/>
            <a:ext cx="91440" cy="14480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45806" y="4834771"/>
            <a:ext cx="275105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Serve Underserved Areas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6445806" y="5234107"/>
            <a:ext cx="729376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Offers accessible, high-quality basic health guidance in rural or communities with limited access to primary care.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161484" y="6259949"/>
            <a:ext cx="7793831" cy="1448038"/>
          </a:xfrm>
          <a:prstGeom prst="roundRect">
            <a:avLst>
              <a:gd name="adj" fmla="val 757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624" y="6259949"/>
            <a:ext cx="91440" cy="144803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445806" y="6475690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Responsible AI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6445806" y="6875026"/>
            <a:ext cx="729376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Demonstrates the positive, responsible application of Generative AI in the sensitive healthcare domain.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618" y="671632"/>
            <a:ext cx="12775525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Enhancements: A Holistic Health Companion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54618" y="1736884"/>
            <a:ext cx="862370" cy="1293614"/>
          </a:xfrm>
          <a:prstGeom prst="roundRect">
            <a:avLst>
              <a:gd name="adj" fmla="val 36003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4057" y="2221944"/>
            <a:ext cx="323374" cy="3233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32491" y="1952387"/>
            <a:ext cx="2596515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Wearable Integration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832491" y="2398633"/>
            <a:ext cx="1204329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 with devices to incorporate vital signs (heart rate, temperature) into symptom analysis.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4618" y="3246001"/>
            <a:ext cx="862370" cy="1293614"/>
          </a:xfrm>
          <a:prstGeom prst="roundRect">
            <a:avLst>
              <a:gd name="adj" fmla="val 36003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057" y="3731062"/>
            <a:ext cx="323374" cy="3233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32491" y="3461504"/>
            <a:ext cx="273284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Personalized Tracking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1832491" y="3907750"/>
            <a:ext cx="1204329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dashboard for users to track personal health trends and recurring symptoms.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54618" y="4755118"/>
            <a:ext cx="862370" cy="1293614"/>
          </a:xfrm>
          <a:prstGeom prst="roundRect">
            <a:avLst>
              <a:gd name="adj" fmla="val 36003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057" y="5240179"/>
            <a:ext cx="323374" cy="3233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32491" y="4970621"/>
            <a:ext cx="325374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Expanded Multilingualism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832491" y="5416867"/>
            <a:ext cx="1204329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 support for regional Indian languages to maximize accessibility.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54618" y="6264235"/>
            <a:ext cx="862370" cy="1293614"/>
          </a:xfrm>
          <a:prstGeom prst="roundRect">
            <a:avLst>
              <a:gd name="adj" fmla="val 36003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057" y="6749296"/>
            <a:ext cx="323374" cy="3233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32491" y="6479738"/>
            <a:ext cx="2629733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Professional Network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1832491" y="6925985"/>
            <a:ext cx="1204329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a doctor network for seamless online consultations directly following triage.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2025-11-06T09:51:53Z</dcterms:created>
  <dcterms:modified xsi:type="dcterms:W3CDTF">2025-11-06T09:51:53Z</dcterms:modified>
</cp:coreProperties>
</file>